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5" r:id="rId6"/>
    <p:sldId id="262" r:id="rId7"/>
    <p:sldId id="284" r:id="rId8"/>
    <p:sldId id="285" r:id="rId9"/>
    <p:sldId id="266" r:id="rId10"/>
    <p:sldId id="281" r:id="rId11"/>
    <p:sldId id="267" r:id="rId12"/>
    <p:sldId id="268" r:id="rId13"/>
    <p:sldId id="282" r:id="rId14"/>
    <p:sldId id="269" r:id="rId15"/>
    <p:sldId id="283" r:id="rId16"/>
    <p:sldId id="270" r:id="rId17"/>
    <p:sldId id="271" r:id="rId18"/>
    <p:sldId id="272" r:id="rId19"/>
    <p:sldId id="273" r:id="rId2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HTQr0kfA98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vACVa8NVV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j0rXLEZW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vatar_sag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15459"/>
          <a:stretch/>
        </p:blipFill>
        <p:spPr bwMode="auto">
          <a:xfrm>
            <a:off x="2455" y="0"/>
            <a:ext cx="9141545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dirty="0">
                <a:solidFill>
                  <a:srgbClr val="FFFFFF"/>
                </a:solidFill>
              </a:rPr>
              <a:t>Advanced higher Graphic communication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Digital Visual Media Animation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917975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https://www.youtube.com/watch?v=wVjMFU11hVA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6381328"/>
            <a:ext cx="6619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https://www.youtube.com/watch?v=dzibT_SjeoM</a:t>
            </a:r>
          </a:p>
        </p:txBody>
      </p:sp>
      <p:pic>
        <p:nvPicPr>
          <p:cNvPr id="4" name="PHTQr0kfA9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213824"/>
            <a:ext cx="4572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322" b="13040"/>
          <a:stretch/>
        </p:blipFill>
        <p:spPr>
          <a:xfrm>
            <a:off x="107503" y="3373090"/>
            <a:ext cx="6548649" cy="2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Motion </a:t>
            </a:r>
            <a:r>
              <a:rPr lang="en-GB" dirty="0" err="1">
                <a:solidFill>
                  <a:srgbClr val="FFFFFF"/>
                </a:solidFill>
              </a:rPr>
              <a:t>tweening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Motion </a:t>
            </a:r>
            <a:r>
              <a:rPr lang="en-GB" dirty="0" err="1"/>
              <a:t>tweening</a:t>
            </a:r>
            <a:r>
              <a:rPr lang="en-GB" dirty="0"/>
              <a:t> is a process where the user defines the start and finish key frames and the system automatically calculates and creates the in-between frames.  </a:t>
            </a:r>
          </a:p>
          <a:p>
            <a:pPr marL="0" indent="0">
              <a:buNone/>
            </a:pPr>
            <a:r>
              <a:rPr lang="en-GB" dirty="0"/>
              <a:t>This will then appear to move the shape over a specified distance within a specific period of time.</a:t>
            </a:r>
          </a:p>
          <a:p>
            <a:pPr marL="0" indent="0">
              <a:buNone/>
            </a:pPr>
            <a:r>
              <a:rPr lang="en-GB" dirty="0"/>
              <a:t>The benefits of this process is that it gives a smoother animation without the need to draw every frame, giving a quicker more cost effective animation. </a:t>
            </a:r>
          </a:p>
        </p:txBody>
      </p:sp>
      <p:sp>
        <p:nvSpPr>
          <p:cNvPr id="3" name="AutoShape 2" descr="Hero-im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03" t="37400" r="37243" b="30680"/>
          <a:stretch/>
        </p:blipFill>
        <p:spPr>
          <a:xfrm>
            <a:off x="339970" y="4005064"/>
            <a:ext cx="84969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646031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https://www.youtube.com/watch?v=dvACVa8NVVA</a:t>
            </a:r>
          </a:p>
        </p:txBody>
      </p:sp>
      <p:pic>
        <p:nvPicPr>
          <p:cNvPr id="2" name="dvACVa8NVV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260648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Blend/fade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“Blending” and “fading” refers to the transition effect when a film/animation dissolves from one scene to another.</a:t>
            </a:r>
          </a:p>
          <a:p>
            <a:pPr marL="0" indent="0">
              <a:buNone/>
            </a:pPr>
            <a:r>
              <a:rPr lang="en-GB" sz="2400" dirty="0"/>
              <a:t>“Fade to black” is a common technique where a scene dissolves to total blackness.  This helps soften the transition between scenes rather than simply cut from one scene to the next.</a:t>
            </a:r>
          </a:p>
          <a:p>
            <a:pPr marL="0" indent="0">
              <a:buNone/>
            </a:pPr>
            <a:r>
              <a:rPr lang="en-GB" sz="2400" dirty="0"/>
              <a:t>A blend can be used to dissolve two scenes together without first fading to black.  This is useful as it can be used to convey a passage of time or separate parts of film/animation.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926" t="29000" r="41023" b="29000"/>
          <a:stretch/>
        </p:blipFill>
        <p:spPr>
          <a:xfrm>
            <a:off x="398054" y="1941630"/>
            <a:ext cx="3453866" cy="1940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353" t="46640" r="36770" b="16400"/>
          <a:stretch/>
        </p:blipFill>
        <p:spPr>
          <a:xfrm>
            <a:off x="380723" y="4047753"/>
            <a:ext cx="3471197" cy="25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zoom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“Zoom” is similar to the term used in CAD software.  It refers to </a:t>
            </a:r>
            <a:r>
              <a:rPr lang="en-GB" sz="2400" b="1" dirty="0"/>
              <a:t>enlarging or reducing the view of an object or scene.</a:t>
            </a:r>
          </a:p>
          <a:p>
            <a:pPr marL="0" indent="0">
              <a:buNone/>
            </a:pPr>
            <a:r>
              <a:rPr lang="en-GB" sz="2400" dirty="0"/>
              <a:t>Zoom can be used to </a:t>
            </a:r>
            <a:r>
              <a:rPr lang="en-GB" sz="2400" b="1" dirty="0"/>
              <a:t>focus</a:t>
            </a:r>
            <a:r>
              <a:rPr lang="en-GB" sz="2400" dirty="0"/>
              <a:t> in on a particular part of a scene to </a:t>
            </a:r>
            <a:r>
              <a:rPr lang="en-GB" sz="2400" b="1" dirty="0"/>
              <a:t>draw</a:t>
            </a:r>
            <a:r>
              <a:rPr lang="en-GB" sz="2400" dirty="0"/>
              <a:t> </a:t>
            </a:r>
            <a:r>
              <a:rPr lang="en-GB" sz="2400" b="1" dirty="0"/>
              <a:t>the viewers attention </a:t>
            </a:r>
            <a:r>
              <a:rPr lang="en-GB" sz="2400" dirty="0"/>
              <a:t>to it.  </a:t>
            </a:r>
          </a:p>
          <a:p>
            <a:pPr marL="0" indent="0">
              <a:buNone/>
            </a:pPr>
            <a:r>
              <a:rPr lang="en-GB" sz="2400" dirty="0"/>
              <a:t>Inversely, “zooming out” will reduce the size of view for a scene, allowing the viewer to see more of a scene.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speed of a zoom</a:t>
            </a:r>
            <a:r>
              <a:rPr lang="en-GB" sz="2400" dirty="0"/>
              <a:t> can be critical in creating an effect or mood.  For example a very quick zoom-in can be used to really emphasise an object within a scene and create a dramatic or exciting mood.</a:t>
            </a:r>
          </a:p>
          <a:p>
            <a:pPr marL="0" indent="0">
              <a:buNone/>
            </a:pPr>
            <a:r>
              <a:rPr lang="en-GB" sz="2400" dirty="0"/>
              <a:t>A slower zoom-in will instead create a more relaxed mood.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035" r="3784" b="13944"/>
          <a:stretch/>
        </p:blipFill>
        <p:spPr>
          <a:xfrm>
            <a:off x="179512" y="3467153"/>
            <a:ext cx="3744416" cy="1576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9" t="13040" r="861" b="13040"/>
          <a:stretch/>
        </p:blipFill>
        <p:spPr>
          <a:xfrm>
            <a:off x="166992" y="1776114"/>
            <a:ext cx="3756936" cy="1581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2201" b="13041"/>
          <a:stretch/>
        </p:blipFill>
        <p:spPr>
          <a:xfrm>
            <a:off x="166993" y="5152921"/>
            <a:ext cx="3756936" cy="15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Transition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Transitions are techniques used to combine scenes and shots.  Fading and blending are examples of transitions. You may be familiar with transitions in PowerPoint.</a:t>
            </a:r>
          </a:p>
          <a:p>
            <a:pPr marL="0" indent="0">
              <a:buNone/>
            </a:pPr>
            <a:r>
              <a:rPr lang="en-GB" sz="2400" dirty="0"/>
              <a:t>Other transition techniques include: Wipe, Dissolve, Cut, Flip, Pan.</a:t>
            </a:r>
          </a:p>
          <a:p>
            <a:pPr marL="0" indent="0">
              <a:buNone/>
            </a:pPr>
            <a:r>
              <a:rPr lang="en-GB" sz="2400" dirty="0"/>
              <a:t>Star Wars famously uses “wipe” between scenes.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701" y="2607146"/>
            <a:ext cx="2007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https://www.youtube.com/watch?v=cGqAu9gj_F0</a:t>
            </a:r>
          </a:p>
        </p:txBody>
      </p:sp>
      <p:sp>
        <p:nvSpPr>
          <p:cNvPr id="5" name="AutoShape 2" descr="Still of a wipe transition in Star Wars The Phantom Menac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13" t="34040" r="30156" b="20600"/>
          <a:stretch/>
        </p:blipFill>
        <p:spPr>
          <a:xfrm>
            <a:off x="571500" y="3667001"/>
            <a:ext cx="7760803" cy="30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overlays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PIP</a:t>
            </a:r>
            <a:r>
              <a:rPr lang="en-GB" sz="2400" dirty="0"/>
              <a:t> (Picture in Picture) is when two or more video clips share the same display at the same time.</a:t>
            </a:r>
          </a:p>
          <a:p>
            <a:pPr marL="0" indent="0">
              <a:buNone/>
            </a:pPr>
            <a:r>
              <a:rPr lang="en-GB" sz="2400" b="1" dirty="0"/>
              <a:t>Text overlays </a:t>
            </a:r>
            <a:r>
              <a:rPr lang="en-GB" sz="2400" dirty="0"/>
              <a:t>– where static or moving written information is displayed on top of the video itself.</a:t>
            </a:r>
          </a:p>
          <a:p>
            <a:pPr marL="0" indent="0">
              <a:buNone/>
            </a:pPr>
            <a:r>
              <a:rPr lang="en-GB" sz="2400" b="1" dirty="0"/>
              <a:t>Image overlay </a:t>
            </a:r>
            <a:r>
              <a:rPr lang="en-GB" sz="2400" dirty="0"/>
              <a:t>– where an image is displayed on top of the video.</a:t>
            </a:r>
          </a:p>
          <a:p>
            <a:pPr marL="0" indent="0">
              <a:buNone/>
            </a:pPr>
            <a:r>
              <a:rPr lang="en-GB" sz="2400" dirty="0"/>
              <a:t>A combination of the above can also be used.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 descr="picture-in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4832"/>
            <a:ext cx="3422898" cy="25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eadline.com/wp-content/uploads/2020/04/trump-presser-cnn-vs-fox-ne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22039" r="49990" b="51025"/>
          <a:stretch/>
        </p:blipFill>
        <p:spPr bwMode="auto">
          <a:xfrm>
            <a:off x="160117" y="4869160"/>
            <a:ext cx="3808272" cy="17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Develop an understanding of the different animation techniques in AH graphics.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State and explain the process of different animation techniques.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Explain the benefits and drawbacks of different animation techniques.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Motion capture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Motion capture involves the process of </a:t>
            </a:r>
            <a:r>
              <a:rPr lang="en-GB" sz="2400" b="1" dirty="0"/>
              <a:t>recording live motion events </a:t>
            </a:r>
            <a:r>
              <a:rPr lang="en-GB" sz="2400" dirty="0"/>
              <a:t>and </a:t>
            </a:r>
            <a:r>
              <a:rPr lang="en-GB" sz="2400" b="1" dirty="0"/>
              <a:t>translating it into actionable data </a:t>
            </a:r>
            <a:r>
              <a:rPr lang="en-GB" sz="2400" dirty="0"/>
              <a:t>that allows the recreation of the motion in a digital environment.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Optical motion capture requires the use of </a:t>
            </a:r>
            <a:r>
              <a:rPr lang="en-GB" sz="2400" b="1" dirty="0"/>
              <a:t>special markers</a:t>
            </a:r>
            <a:r>
              <a:rPr lang="en-GB" sz="2400" dirty="0"/>
              <a:t>, these markers are attached to a special suit and are easily identified by image processing software.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actor Andy Serkis is well known for his motion capture rolls, e.g. Gollum in </a:t>
            </a:r>
            <a:r>
              <a:rPr lang="en-GB" sz="2400" i="1" dirty="0"/>
              <a:t>Lord of the Rings</a:t>
            </a:r>
            <a:r>
              <a:rPr lang="en-GB" sz="2400" dirty="0"/>
              <a:t>, Caesar in </a:t>
            </a:r>
            <a:r>
              <a:rPr lang="en-GB" sz="2400" i="1" dirty="0"/>
              <a:t>Planet of the Apes</a:t>
            </a:r>
            <a:r>
              <a:rPr lang="en-GB" sz="2400" dirty="0"/>
              <a:t>, </a:t>
            </a:r>
            <a:r>
              <a:rPr lang="en-GB" sz="2400" i="1" dirty="0"/>
              <a:t>King Kong </a:t>
            </a:r>
            <a:r>
              <a:rPr lang="en-GB" sz="2400" dirty="0"/>
              <a:t>and many more.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Andy Serkis in a motion capture suit alongside the CG character Goll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1156"/>
            <a:ext cx="3922277" cy="20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Motion capture advantages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Records the position and movement of the body accurately, the data captured could be used to make improvements to the scene or a product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Rapid/real time results can be achieved.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The data/ images captured could be used for promotional purposes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Provides data over the time duration that a product might be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Records position and movement of parts of a product relative to the user, to check for ease of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Mechanical motion capture can provide data on the amount of force required to complete an action</a:t>
            </a:r>
          </a:p>
        </p:txBody>
      </p:sp>
      <p:pic>
        <p:nvPicPr>
          <p:cNvPr id="2052" name="Picture 4" descr="https://neuronmocap.com/sites/default/files/moc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8" y="3068960"/>
            <a:ext cx="2952328" cy="21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1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Motion capture disadvantages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Large amount of data is generated that needs to processed and not all of it will be relevant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Expense of outsourcing the process or investing in specialist equipment and /or software, as well as trained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For product design, motion capture may have limited use as not all consumers will use a product in the same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Specialist operator/interpreter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Significant post processing operations required, requiring powerful processing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25" t="25037" r="52718" b="36832"/>
          <a:stretch/>
        </p:blipFill>
        <p:spPr>
          <a:xfrm>
            <a:off x="502533" y="2247752"/>
            <a:ext cx="3096344" cy="2064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466" t="25037" r="4777" b="36832"/>
          <a:stretch/>
        </p:blipFill>
        <p:spPr>
          <a:xfrm>
            <a:off x="502533" y="4474901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Motion capture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benefits are that it is </a:t>
            </a:r>
            <a:r>
              <a:rPr lang="en-GB" sz="2400" b="1" dirty="0"/>
              <a:t>accurate</a:t>
            </a:r>
            <a:r>
              <a:rPr lang="en-GB" sz="2400" dirty="0"/>
              <a:t>, </a:t>
            </a:r>
            <a:r>
              <a:rPr lang="en-GB" sz="2400" b="1" dirty="0"/>
              <a:t>reliable</a:t>
            </a:r>
            <a:r>
              <a:rPr lang="en-GB" sz="2400" dirty="0"/>
              <a:t> but is </a:t>
            </a:r>
            <a:r>
              <a:rPr lang="en-GB" sz="2400" b="1" dirty="0"/>
              <a:t>expensive</a:t>
            </a:r>
            <a:r>
              <a:rPr lang="en-GB" sz="2400" dirty="0"/>
              <a:t> to set up and is </a:t>
            </a:r>
            <a:r>
              <a:rPr lang="en-GB" sz="2400" b="1" dirty="0"/>
              <a:t>time consuming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latest developments are in </a:t>
            </a:r>
            <a:r>
              <a:rPr lang="en-GB" sz="2400" b="1" dirty="0" err="1"/>
              <a:t>markerless</a:t>
            </a:r>
            <a:r>
              <a:rPr lang="en-GB" sz="2400" b="1" dirty="0"/>
              <a:t> motion </a:t>
            </a:r>
            <a:r>
              <a:rPr lang="en-GB" sz="2400" dirty="0"/>
              <a:t>capture using advanced computer vision technology that will identify and track subjects without the use of specialist suits.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benefits of this latest technology are that there is an </a:t>
            </a:r>
            <a:r>
              <a:rPr lang="en-GB" sz="2400" b="1" dirty="0"/>
              <a:t>increase in accuracy</a:t>
            </a:r>
            <a:r>
              <a:rPr lang="en-GB" sz="2400" dirty="0"/>
              <a:t> and a </a:t>
            </a:r>
            <a:r>
              <a:rPr lang="en-GB" sz="2400" b="1" dirty="0"/>
              <a:t>reduction of set up time, reducing the overall costs</a:t>
            </a:r>
            <a:r>
              <a:rPr lang="en-GB" sz="2400" dirty="0"/>
              <a:t>. </a:t>
            </a:r>
          </a:p>
        </p:txBody>
      </p:sp>
      <p:pic>
        <p:nvPicPr>
          <p:cNvPr id="3074" name="Picture 2" descr="Human actor and human/digital character embra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" y="1918112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638132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https://www.youtube.com/watch?v=Rj0rXLEZWOg</a:t>
            </a:r>
          </a:p>
        </p:txBody>
      </p:sp>
      <p:pic>
        <p:nvPicPr>
          <p:cNvPr id="2" name="Rj0rXLEZWO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188640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Stop-frame animation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Stop frame animation is a cinematic process or technique used to make static objects appear as if they are moving.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process involves recording the position of an object (normally a photograph) then a small incremental change is made an new position is recorded.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Famous examples include Wallace and Gromit. Many people at home also create Lego animations using this technique and upload their films onto YouTube. </a:t>
            </a:r>
          </a:p>
        </p:txBody>
      </p:sp>
      <p:pic>
        <p:nvPicPr>
          <p:cNvPr id="4098" name="Picture 2" descr="Make a Stop Motion Animation - for Beg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744416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olumbuspubliclibrary.info/sites/www.columbuspubliclibrary.info/files/images/events/stop%20mo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11914"/>
            <a:ext cx="3744416" cy="15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Stop frame animation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This process is repeated a number of times to create a sequence which when played back gives the illusion of movement.</a:t>
            </a:r>
          </a:p>
          <a:p>
            <a:pPr marL="0" indent="0">
              <a:buNone/>
            </a:pPr>
            <a:r>
              <a:rPr lang="en-GB" sz="2100" dirty="0"/>
              <a:t>Stop frame animation has a relatively low set up cost but is labour intensive and time consuming.</a:t>
            </a:r>
          </a:p>
          <a:p>
            <a:pPr marL="0" indent="0">
              <a:buNone/>
            </a:pPr>
            <a:r>
              <a:rPr lang="en-GB" sz="2100" dirty="0"/>
              <a:t>The film industry has been using this technique for decades. For example: </a:t>
            </a:r>
            <a:r>
              <a:rPr lang="en-GB" sz="2100" i="1" dirty="0"/>
              <a:t>Star Wars</a:t>
            </a:r>
            <a:r>
              <a:rPr lang="en-GB" sz="2100" dirty="0"/>
              <a:t>, </a:t>
            </a:r>
            <a:r>
              <a:rPr lang="en-GB" sz="2100" i="1" dirty="0"/>
              <a:t>Jason and the Argonauts </a:t>
            </a:r>
            <a:r>
              <a:rPr lang="en-GB" sz="2100" dirty="0"/>
              <a:t>and many other classic films featuring monsters. Some still use this technique, though many now turn to CGI to create special effects.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04" t="35720" r="37714" b="19760"/>
          <a:stretch/>
        </p:blipFill>
        <p:spPr>
          <a:xfrm>
            <a:off x="4372301" y="4727924"/>
            <a:ext cx="4393065" cy="1990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068" t="18921" r="37715" b="44960"/>
          <a:stretch/>
        </p:blipFill>
        <p:spPr>
          <a:xfrm>
            <a:off x="251520" y="2274870"/>
            <a:ext cx="3744416" cy="1939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3068" t="58905" r="37715" b="4976"/>
          <a:stretch/>
        </p:blipFill>
        <p:spPr>
          <a:xfrm>
            <a:off x="251520" y="4368695"/>
            <a:ext cx="3744416" cy="19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363</TotalTime>
  <Words>1058</Words>
  <Application>Microsoft Office PowerPoint</Application>
  <PresentationFormat>On-screen Show (4:3)</PresentationFormat>
  <Paragraphs>76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Integral</vt:lpstr>
      <vt:lpstr>Advanced higher Graphic communication</vt:lpstr>
      <vt:lpstr>Learning intentions &amp; success criteria</vt:lpstr>
      <vt:lpstr>Motion capture</vt:lpstr>
      <vt:lpstr>Motion capture advantages</vt:lpstr>
      <vt:lpstr>Motion capture disadvantages</vt:lpstr>
      <vt:lpstr>Motion capture</vt:lpstr>
      <vt:lpstr>PowerPoint Presentation</vt:lpstr>
      <vt:lpstr>Stop-frame animation </vt:lpstr>
      <vt:lpstr>Stop frame animation</vt:lpstr>
      <vt:lpstr>PowerPoint Presentation</vt:lpstr>
      <vt:lpstr>Motion tweening</vt:lpstr>
      <vt:lpstr>PowerPoint Presentation</vt:lpstr>
      <vt:lpstr>Blend/fade</vt:lpstr>
      <vt:lpstr>zoom</vt:lpstr>
      <vt:lpstr>Transition</vt:lpstr>
      <vt:lpstr>overlays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Graham Arrol</cp:lastModifiedBy>
  <cp:revision>35</cp:revision>
  <dcterms:created xsi:type="dcterms:W3CDTF">2020-05-18T09:31:07Z</dcterms:created>
  <dcterms:modified xsi:type="dcterms:W3CDTF">2024-02-04T19:06:31Z</dcterms:modified>
</cp:coreProperties>
</file>